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65" r:id="rId6"/>
    <p:sldId id="269" r:id="rId7"/>
    <p:sldId id="275" r:id="rId8"/>
    <p:sldId id="276" r:id="rId9"/>
    <p:sldId id="272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5" r:id="rId20"/>
    <p:sldId id="287" r:id="rId21"/>
    <p:sldId id="289" r:id="rId22"/>
    <p:sldId id="288" r:id="rId23"/>
    <p:sldId id="290" r:id="rId24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8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Dieperink" userId="a9ca1c7f-d353-49db-82bd-c66949e72907" providerId="ADAL" clId="{967A572F-2BC0-43DA-9297-C96B05C182C1}"/>
    <pc:docChg chg="custSel delSld modSld sldOrd">
      <pc:chgData name="Terry Dieperink" userId="a9ca1c7f-d353-49db-82bd-c66949e72907" providerId="ADAL" clId="{967A572F-2BC0-43DA-9297-C96B05C182C1}" dt="2022-09-16T07:23:06.381" v="45" actId="313"/>
      <pc:docMkLst>
        <pc:docMk/>
      </pc:docMkLst>
      <pc:sldChg chg="del">
        <pc:chgData name="Terry Dieperink" userId="a9ca1c7f-d353-49db-82bd-c66949e72907" providerId="ADAL" clId="{967A572F-2BC0-43DA-9297-C96B05C182C1}" dt="2022-09-15T17:38:30.029" v="3" actId="47"/>
        <pc:sldMkLst>
          <pc:docMk/>
          <pc:sldMk cId="1359999132" sldId="270"/>
        </pc:sldMkLst>
      </pc:sldChg>
      <pc:sldChg chg="del">
        <pc:chgData name="Terry Dieperink" userId="a9ca1c7f-d353-49db-82bd-c66949e72907" providerId="ADAL" clId="{967A572F-2BC0-43DA-9297-C96B05C182C1}" dt="2022-09-15T17:38:25.709" v="2" actId="47"/>
        <pc:sldMkLst>
          <pc:docMk/>
          <pc:sldMk cId="1457739965" sldId="271"/>
        </pc:sldMkLst>
      </pc:sldChg>
      <pc:sldChg chg="del">
        <pc:chgData name="Terry Dieperink" userId="a9ca1c7f-d353-49db-82bd-c66949e72907" providerId="ADAL" clId="{967A572F-2BC0-43DA-9297-C96B05C182C1}" dt="2022-09-15T17:38:30.029" v="3" actId="47"/>
        <pc:sldMkLst>
          <pc:docMk/>
          <pc:sldMk cId="1875010694" sldId="273"/>
        </pc:sldMkLst>
      </pc:sldChg>
      <pc:sldChg chg="del">
        <pc:chgData name="Terry Dieperink" userId="a9ca1c7f-d353-49db-82bd-c66949e72907" providerId="ADAL" clId="{967A572F-2BC0-43DA-9297-C96B05C182C1}" dt="2022-09-15T17:38:30.029" v="3" actId="47"/>
        <pc:sldMkLst>
          <pc:docMk/>
          <pc:sldMk cId="3032947896" sldId="274"/>
        </pc:sldMkLst>
      </pc:sldChg>
      <pc:sldChg chg="modSp mod">
        <pc:chgData name="Terry Dieperink" userId="a9ca1c7f-d353-49db-82bd-c66949e72907" providerId="ADAL" clId="{967A572F-2BC0-43DA-9297-C96B05C182C1}" dt="2022-09-16T07:23:06.381" v="45" actId="313"/>
        <pc:sldMkLst>
          <pc:docMk/>
          <pc:sldMk cId="2117494617" sldId="286"/>
        </pc:sldMkLst>
        <pc:spChg chg="mod">
          <ac:chgData name="Terry Dieperink" userId="a9ca1c7f-d353-49db-82bd-c66949e72907" providerId="ADAL" clId="{967A572F-2BC0-43DA-9297-C96B05C182C1}" dt="2022-09-16T07:23:06.381" v="45" actId="313"/>
          <ac:spMkLst>
            <pc:docMk/>
            <pc:sldMk cId="2117494617" sldId="286"/>
            <ac:spMk id="3" creationId="{184D9B68-E1E5-621D-5BAA-DAE30B97A244}"/>
          </ac:spMkLst>
        </pc:spChg>
      </pc:sldChg>
      <pc:sldChg chg="ord">
        <pc:chgData name="Terry Dieperink" userId="a9ca1c7f-d353-49db-82bd-c66949e72907" providerId="ADAL" clId="{967A572F-2BC0-43DA-9297-C96B05C182C1}" dt="2022-09-09T07:21:54.626" v="1"/>
        <pc:sldMkLst>
          <pc:docMk/>
          <pc:sldMk cId="518997595" sldId="2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38BD74-03A7-4083-9656-4695B77D0FB3}" type="datetime1">
              <a:rPr lang="nl-NL" smtClean="0"/>
              <a:t>16-9-2022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814101-8B39-4E53-A2E2-FEE6AEE714ED}" type="datetime1">
              <a:rPr lang="nl-NL" noProof="0" smtClean="0"/>
              <a:t>16-9-2022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2230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816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553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75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3682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7562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140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2875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1607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3666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459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dirty="0"/>
              <a:t>OPMERKING: Selecteer een afbeelding en verwijder deze als u afbeeldingen op deze dia wilt wijzigen. Klik vervolgens op het pictogram Afbeelding invoegen in de tijdelijke aanduiding om uw eigen afbeelding in te voegen.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78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99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648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911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516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76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517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20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7" name="Vrije v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5" name="Tijdelijke aanduiding voor afbeelding 14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Vrije v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9" name="Tijdelijke aanduiding voor afbeelding 18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0" name="Tijdelijke aanduiding voor teks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ri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7" name="Vrije v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5" name="Tijdelijke aanduiding voor afbeelding 14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8" name="Vrije v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9" name="Tijdelijke aanduiding voor afbeelding 18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Vrije v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3" name="Tijdelijke aanduiding voor afbeelding 1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jf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8" name="Vrije v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9" name="Tijdelijke aanduiding voor afbeelding 8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Vrije v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1" name="Tijdelijke aanduiding voor afbeelding 10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Vrije v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3" name="Tijdelijke aanduiding voor afbeelding 1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Vrije v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5" name="Tijdelijke aanduiding voor afbeelding 14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0" name="Vrije v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21" name="Tijdelijke aanduiding voor afbeelding 20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FC5D0-A9B6-4A9A-B84B-4C35602B92DC}" type="datetime1">
              <a:rPr lang="nl-NL" noProof="0" smtClean="0"/>
              <a:t>16-9-2022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060A10-9BDB-4A39-8F8E-B3B916D051BD}" type="datetime1">
              <a:rPr lang="nl-NL" noProof="0" smtClean="0"/>
              <a:t>16-9-2022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D8B4BC-A3B7-45E8-B1A9-F67A59EFAC59}" type="datetime1">
              <a:rPr lang="nl-NL" noProof="0" smtClean="0"/>
              <a:t>16-9-2022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BFE02D-3BAB-4EB8-88B9-2E39B88ABF34}" type="datetime1">
              <a:rPr lang="nl-NL" noProof="0" smtClean="0"/>
              <a:t>16-9-2022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5E6550-B4F4-4AB5-8CAF-087A6645B768}" type="datetime1">
              <a:rPr lang="nl-NL" noProof="0" smtClean="0"/>
              <a:t>16-9-2022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81FBC-BED1-4C19-88CE-A334CAC51FCC}" type="datetime1">
              <a:rPr lang="nl-NL" noProof="0" smtClean="0"/>
              <a:t>16-9-2022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325EDF-C77D-4ADB-9AAC-3506B89C42F0}" type="datetime1">
              <a:rPr lang="nl-NL" noProof="0" smtClean="0"/>
              <a:t>16-9-2022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9B60BA-C05D-4614-B1D5-78DEE3FA06F1}" type="datetime1">
              <a:rPr lang="nl-NL" noProof="0" smtClean="0"/>
              <a:t>16-9-2022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2" name="Tijdelijke aanduiding voor afbeelding 11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F05B5-B324-4AF2-B010-1DAE32D4D6C8}" type="datetime1">
              <a:rPr lang="nl-NL" noProof="0" smtClean="0"/>
              <a:t>16-9-2022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643632B-0514-4618-8243-558B1A6931C2}" type="datetime1">
              <a:rPr lang="nl-NL" noProof="0" smtClean="0"/>
              <a:t>16-9-2022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3Z84jcIpF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bNF9QNEQL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AKMAHO9jCM?feature=oembed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Me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nl-NL" dirty="0"/>
              <a:t>Keuzedeel SPO</a:t>
            </a:r>
            <a:br>
              <a:rPr lang="nl-NL" dirty="0"/>
            </a:br>
            <a:r>
              <a:rPr lang="nl-NL" dirty="0"/>
              <a:t>DEEL II</a:t>
            </a:r>
            <a:br>
              <a:rPr lang="nl-NL" dirty="0"/>
            </a:br>
            <a:r>
              <a:rPr lang="nl-NL" dirty="0"/>
              <a:t>Bijeenkomst 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nl-NL" dirty="0"/>
              <a:t>Ondertitel 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Objectief observeren</a:t>
            </a:r>
          </a:p>
        </p:txBody>
      </p:sp>
      <p:sp>
        <p:nvSpPr>
          <p:cNvPr id="4" name="Google Shape;12921;p41">
            <a:extLst>
              <a:ext uri="{FF2B5EF4-FFF2-40B4-BE49-F238E27FC236}">
                <a16:creationId xmlns:a16="http://schemas.microsoft.com/office/drawing/2014/main" id="{22DED001-A01A-B0BC-F274-976655D30405}"/>
              </a:ext>
            </a:extLst>
          </p:cNvPr>
          <p:cNvSpPr txBox="1">
            <a:spLocks/>
          </p:cNvSpPr>
          <p:nvPr/>
        </p:nvSpPr>
        <p:spPr>
          <a:xfrm>
            <a:off x="1055440" y="1628800"/>
            <a:ext cx="843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l-NL" sz="5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Concreet observeren lukt het best door:</a:t>
            </a:r>
          </a:p>
          <a:p>
            <a:pPr marL="457200" indent="-319087">
              <a:lnSpc>
                <a:spcPct val="100000"/>
              </a:lnSpc>
              <a:spcBef>
                <a:spcPts val="1200"/>
              </a:spcBef>
              <a:buSzPct val="100000"/>
              <a:buFont typeface="Calibri"/>
              <a:buChar char="●"/>
            </a:pPr>
            <a:r>
              <a:rPr lang="nl-NL" sz="5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DOE-werkwoorden gebruiken </a:t>
            </a:r>
            <a:r>
              <a:rPr lang="nl-NL" sz="5700" i="1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b.v. de lade opentrekken, doorstappen, niezen, schaterlachen,…</a:t>
            </a:r>
          </a:p>
          <a:p>
            <a:pPr marL="457200" indent="-319087">
              <a:lnSpc>
                <a:spcPct val="10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nl-NL" sz="5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Gebruik te maken van cijfers </a:t>
            </a:r>
            <a:r>
              <a:rPr lang="nl-NL" sz="5700" i="1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b.v. in 2 minuten is Fien 3 keer gevallen</a:t>
            </a:r>
          </a:p>
          <a:p>
            <a:pPr marL="457200" indent="-319087">
              <a:lnSpc>
                <a:spcPct val="10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nl-NL" sz="5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Nauwkeurig omschrijvingen gebruiken  </a:t>
            </a:r>
            <a:r>
              <a:rPr lang="nl-NL" sz="5700" i="1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b.v. Tinneke nam met haar volle linker hand het lepeltje vast...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5669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l-NL" sz="8069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Observeren moet objectief; zonder eigen betekenis aan te geven: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57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sz="37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sz="214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18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135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135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nl-NL" sz="1350" dirty="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6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Nauwkeurig objectief observeren</a:t>
            </a:r>
          </a:p>
        </p:txBody>
      </p:sp>
      <p:sp>
        <p:nvSpPr>
          <p:cNvPr id="3" name="Google Shape;14198;p42">
            <a:extLst>
              <a:ext uri="{FF2B5EF4-FFF2-40B4-BE49-F238E27FC236}">
                <a16:creationId xmlns:a16="http://schemas.microsoft.com/office/drawing/2014/main" id="{4BFECF3A-871C-4B28-0E51-3F23DC731254}"/>
              </a:ext>
            </a:extLst>
          </p:cNvPr>
          <p:cNvSpPr txBox="1">
            <a:spLocks/>
          </p:cNvSpPr>
          <p:nvPr/>
        </p:nvSpPr>
        <p:spPr>
          <a:xfrm>
            <a:off x="1631504" y="1916832"/>
            <a:ext cx="843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l-NL" sz="7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Nauwkeurig: voorbeeld van een foutieve observatie</a:t>
            </a:r>
          </a:p>
          <a:p>
            <a:pPr marL="45720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l-NL" sz="7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Vb.: “Helena stelt agressief gedrag”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l-NL" sz="7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l-NL" sz="7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Nauwkeurig: voorbeeld van een betere observatie</a:t>
            </a:r>
          </a:p>
          <a:p>
            <a:pPr marL="45720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l-NL" sz="7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Vb.: “Helena spuugt naar de begeleiders, ze krabt op de meisjes van haar groep en schopt de jongens op de schenen.”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5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57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sz="37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sz="214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18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135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135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nl-NL" sz="1350" dirty="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9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Observeren/waarnemen/interpreteren</a:t>
            </a:r>
          </a:p>
        </p:txBody>
      </p:sp>
      <p:sp>
        <p:nvSpPr>
          <p:cNvPr id="4" name="Google Shape;15475;p43">
            <a:extLst>
              <a:ext uri="{FF2B5EF4-FFF2-40B4-BE49-F238E27FC236}">
                <a16:creationId xmlns:a16="http://schemas.microsoft.com/office/drawing/2014/main" id="{381E9985-10BD-81AE-B848-C9EF7AB483F3}"/>
              </a:ext>
            </a:extLst>
          </p:cNvPr>
          <p:cNvSpPr txBox="1">
            <a:spLocks/>
          </p:cNvSpPr>
          <p:nvPr/>
        </p:nvSpPr>
        <p:spPr>
          <a:xfrm>
            <a:off x="1271464" y="1988840"/>
            <a:ext cx="857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Waarnemen </a:t>
            </a:r>
            <a:r>
              <a:rPr lang="nl-NL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 je </a:t>
            </a:r>
            <a:r>
              <a:rPr lang="nl-NL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onbewust</a:t>
            </a:r>
            <a:r>
              <a:rPr lang="nl-NL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met je zintuigen in combinatie met je hersenen.</a:t>
            </a:r>
            <a:endParaRPr lang="nl-NL"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>
              <a:spcBef>
                <a:spcPts val="1000"/>
              </a:spcBef>
              <a:buClr>
                <a:srgbClr val="000000"/>
              </a:buClr>
              <a:buSzPts val="2000"/>
              <a:buFont typeface="Arial"/>
              <a:buNone/>
            </a:pPr>
            <a:endParaRPr lang="nl-NL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Observeren </a:t>
            </a:r>
            <a:r>
              <a:rPr lang="nl-NL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 je </a:t>
            </a:r>
            <a:r>
              <a:rPr lang="nl-NL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bewust</a:t>
            </a:r>
            <a:r>
              <a:rPr lang="nl-NL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door middel van waarnemen</a:t>
            </a:r>
          </a:p>
          <a:p>
            <a:pPr marL="0" indent="0"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Interpreteren </a:t>
            </a:r>
            <a:r>
              <a:rPr lang="nl-NL" dirty="0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is betekenis geven op basis van wat gezien en erv</a:t>
            </a:r>
            <a:r>
              <a:rPr lang="nl-NL" dirty="0">
                <a:solidFill>
                  <a:srgbClr val="4D5156"/>
                </a:solidFill>
                <a:latin typeface="Calibri"/>
                <a:ea typeface="Calibri"/>
                <a:cs typeface="Calibri"/>
                <a:sym typeface="Calibri"/>
              </a:rPr>
              <a:t>aren is</a:t>
            </a:r>
            <a:endParaRPr lang="nl-NL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sz="1850" dirty="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1350" dirty="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l-NL" sz="1350" dirty="0">
                <a:solidFill>
                  <a:srgbClr val="33303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https://youtu.be/33Z84jcIpFA</a:t>
            </a:r>
            <a:endParaRPr lang="nl-NL" sz="1350" dirty="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1350" dirty="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nl-NL" sz="1350" dirty="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02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Observeren &amp; </a:t>
            </a:r>
            <a:r>
              <a:rPr lang="nl-NL" sz="4000" b="1" dirty="0" err="1"/>
              <a:t>interpreteren:oefening</a:t>
            </a:r>
            <a:endParaRPr lang="nl-NL" sz="4000" b="1" dirty="0"/>
          </a:p>
        </p:txBody>
      </p:sp>
      <p:sp>
        <p:nvSpPr>
          <p:cNvPr id="3" name="Google Shape;16754;p44">
            <a:extLst>
              <a:ext uri="{FF2B5EF4-FFF2-40B4-BE49-F238E27FC236}">
                <a16:creationId xmlns:a16="http://schemas.microsoft.com/office/drawing/2014/main" id="{C796BD33-93A1-5EDC-49A8-E63994C7F205}"/>
              </a:ext>
            </a:extLst>
          </p:cNvPr>
          <p:cNvSpPr txBox="1">
            <a:spLocks/>
          </p:cNvSpPr>
          <p:nvPr/>
        </p:nvSpPr>
        <p:spPr>
          <a:xfrm>
            <a:off x="1991544" y="1447800"/>
            <a:ext cx="9540552" cy="4069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Marjan zit met haar vingers te trommelen.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Pieter is zenuwachtig.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Mustafa ergert zich.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Jolijn heeft rode vlekken in haar hals.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My-Le is druk omdat ze zoveel snoept.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Hugo laat zien dat hij geen plezier heeft in zijn stage.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Meneer Burger heeft vandaag een liter bier gedronken.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Els heeft vandaag de rapporten geschreven.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Felix voelt zich te goed voor ons.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Jade maakt slecht oogcontact.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8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Observeren &amp; </a:t>
            </a:r>
            <a:r>
              <a:rPr lang="nl-NL" sz="4000" b="1" dirty="0" err="1"/>
              <a:t>interpreteren:oefening</a:t>
            </a:r>
            <a:endParaRPr lang="nl-NL" sz="4000" b="1" dirty="0"/>
          </a:p>
        </p:txBody>
      </p:sp>
      <p:sp>
        <p:nvSpPr>
          <p:cNvPr id="4" name="Google Shape;18030;p45">
            <a:extLst>
              <a:ext uri="{FF2B5EF4-FFF2-40B4-BE49-F238E27FC236}">
                <a16:creationId xmlns:a16="http://schemas.microsoft.com/office/drawing/2014/main" id="{DBA790E3-0982-A0A8-E2A9-4F9D71C7CC4B}"/>
              </a:ext>
            </a:extLst>
          </p:cNvPr>
          <p:cNvSpPr txBox="1">
            <a:spLocks/>
          </p:cNvSpPr>
          <p:nvPr/>
        </p:nvSpPr>
        <p:spPr>
          <a:xfrm>
            <a:off x="1919536" y="1556792"/>
            <a:ext cx="9577064" cy="4176464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</a:t>
            </a:r>
            <a:r>
              <a:rPr lang="nl-NL" sz="1600" dirty="0">
                <a:solidFill>
                  <a:srgbClr val="333333"/>
                </a:solidFill>
                <a:highlight>
                  <a:schemeClr val="accent3"/>
                </a:highlight>
                <a:latin typeface="Calibri"/>
                <a:ea typeface="Calibri"/>
                <a:cs typeface="Calibri"/>
                <a:sym typeface="Calibri"/>
              </a:rPr>
              <a:t>  Marjan zit met haar vingers te trommelen.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Pieter is zenuwachtig.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Mustafa ergert zich.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</a:t>
            </a:r>
            <a:r>
              <a:rPr lang="nl-NL" sz="1600" dirty="0">
                <a:solidFill>
                  <a:srgbClr val="333333"/>
                </a:solidFill>
                <a:highlight>
                  <a:schemeClr val="accent3"/>
                </a:highlight>
                <a:latin typeface="Calibri"/>
                <a:ea typeface="Calibri"/>
                <a:cs typeface="Calibri"/>
                <a:sym typeface="Calibri"/>
              </a:rPr>
              <a:t>  Jolijn heeft rode vlekken in haar hals.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My-Le is druk omdat ze zoveel snoept.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Hugo laat zien dat hij geen plezier heeft in zijn stage.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</a:t>
            </a:r>
            <a:r>
              <a:rPr lang="nl-NL" sz="1600" dirty="0">
                <a:solidFill>
                  <a:srgbClr val="333333"/>
                </a:solidFill>
                <a:highlight>
                  <a:schemeClr val="accent3"/>
                </a:highlight>
                <a:latin typeface="Calibri"/>
                <a:ea typeface="Calibri"/>
                <a:cs typeface="Calibri"/>
                <a:sym typeface="Calibri"/>
              </a:rPr>
              <a:t>      Meneer Burger heeft vandaag een liter bier gedronken.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</a:t>
            </a:r>
            <a:r>
              <a:rPr lang="nl-NL" sz="1600" dirty="0">
                <a:solidFill>
                  <a:srgbClr val="333333"/>
                </a:solidFill>
                <a:highlight>
                  <a:schemeClr val="accent3"/>
                </a:highlight>
                <a:latin typeface="Calibri"/>
                <a:ea typeface="Calibri"/>
                <a:cs typeface="Calibri"/>
                <a:sym typeface="Calibri"/>
              </a:rPr>
              <a:t>Els heeft vandaag de rapporten geschreven.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Felix voelt zich te goed voor ons.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       Jade maakt slecht oogcontact.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5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Gedrag observeren:</a:t>
            </a:r>
          </a:p>
        </p:txBody>
      </p:sp>
      <p:sp>
        <p:nvSpPr>
          <p:cNvPr id="3" name="Google Shape;19306;p46">
            <a:extLst>
              <a:ext uri="{FF2B5EF4-FFF2-40B4-BE49-F238E27FC236}">
                <a16:creationId xmlns:a16="http://schemas.microsoft.com/office/drawing/2014/main" id="{184D9B68-E1E5-621D-5BAA-DAE30B97A244}"/>
              </a:ext>
            </a:extLst>
          </p:cNvPr>
          <p:cNvSpPr txBox="1">
            <a:spLocks/>
          </p:cNvSpPr>
          <p:nvPr/>
        </p:nvSpPr>
        <p:spPr>
          <a:xfrm>
            <a:off x="1660172" y="1447800"/>
            <a:ext cx="9289031" cy="432048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19100" indent="0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tweetallen:</a:t>
            </a:r>
            <a:b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Manieren van observeren / observatie instrumenten</a:t>
            </a:r>
            <a:b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Beschrijving van </a:t>
            </a:r>
            <a:b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Wanneer zou je deze inzetten?</a:t>
            </a:r>
            <a:endParaRPr lang="nl-NL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4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Gedrag observeren: ABC methode</a:t>
            </a:r>
          </a:p>
        </p:txBody>
      </p:sp>
      <p:sp>
        <p:nvSpPr>
          <p:cNvPr id="3" name="Google Shape;19306;p46">
            <a:extLst>
              <a:ext uri="{FF2B5EF4-FFF2-40B4-BE49-F238E27FC236}">
                <a16:creationId xmlns:a16="http://schemas.microsoft.com/office/drawing/2014/main" id="{184D9B68-E1E5-621D-5BAA-DAE30B97A244}"/>
              </a:ext>
            </a:extLst>
          </p:cNvPr>
          <p:cNvSpPr txBox="1">
            <a:spLocks/>
          </p:cNvSpPr>
          <p:nvPr/>
        </p:nvSpPr>
        <p:spPr>
          <a:xfrm>
            <a:off x="1660172" y="1447800"/>
            <a:ext cx="9289031" cy="432048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19100" indent="0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b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Observeren ABC-schema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Het ABC-schema is een gedragsschema om (probleem)gedrag te analyseren. Door dit gedragsschema wordt duidelijk hoe je ongewenst gedrag aanleert, in stand houdt of afleert.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letters ABC betekenen:</a:t>
            </a:r>
          </a:p>
          <a:p>
            <a:pPr marL="127000" indent="-1270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 -</a:t>
            </a: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Activating</a:t>
            </a: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event (activerende, uitlokkende gebeurtenis)</a:t>
            </a:r>
          </a:p>
          <a:p>
            <a:pPr marL="127000" indent="-127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nl-NL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(gedrag)</a:t>
            </a:r>
          </a:p>
          <a:p>
            <a:pPr marL="127000" indent="-127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C- </a:t>
            </a:r>
            <a:r>
              <a:rPr lang="nl-NL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Consequence</a:t>
            </a: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(gevolgen)</a:t>
            </a:r>
          </a:p>
          <a:p>
            <a:pPr marL="0" marR="419100" indent="0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      Bij A wat er vooraf ging aan het ongewenste gedrag.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      Bij B welk gedrag je hebt waargenomen.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      Bij C wat het gevolg is van het ongewenste gedrag. </a:t>
            </a:r>
          </a:p>
          <a:p>
            <a:pPr marL="0" marR="2540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358"/>
              <a:buFont typeface="Arial" panose="020B0604020202020204" pitchFamily="34" charset="0"/>
              <a:buNone/>
            </a:pPr>
            <a:endParaRPr lang="nl-NL"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3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nl-NL" sz="4000" b="1" dirty="0"/>
              <a:t>Gedrag observeren: ABC methode voorbeeld </a:t>
            </a:r>
          </a:p>
        </p:txBody>
      </p:sp>
      <p:pic>
        <p:nvPicPr>
          <p:cNvPr id="4" name="Google Shape;21853;p47">
            <a:extLst>
              <a:ext uri="{FF2B5EF4-FFF2-40B4-BE49-F238E27FC236}">
                <a16:creationId xmlns:a16="http://schemas.microsoft.com/office/drawing/2014/main" id="{7C9E9ACE-C617-EFD2-E0CE-4B8ED4E6AC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806" t="28720" r="24856" b="17434"/>
          <a:stretch/>
        </p:blipFill>
        <p:spPr>
          <a:xfrm>
            <a:off x="1847528" y="1700808"/>
            <a:ext cx="6079848" cy="3658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9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Waarneming</a:t>
            </a:r>
          </a:p>
        </p:txBody>
      </p:sp>
      <p:pic>
        <p:nvPicPr>
          <p:cNvPr id="3" name="Google Shape;23149;p50" descr="https://sites.google.com/site/ppextraictels/_/rsrc/1323856978918/gestalt/figuur-achtergrond.png?height=200&amp;width=164">
            <a:extLst>
              <a:ext uri="{FF2B5EF4-FFF2-40B4-BE49-F238E27FC236}">
                <a16:creationId xmlns:a16="http://schemas.microsoft.com/office/drawing/2014/main" id="{16381FFA-4C05-218E-9DBE-F982EECC7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5142" y="2315136"/>
            <a:ext cx="1835915" cy="222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1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Professioneel observeren</a:t>
            </a:r>
          </a:p>
        </p:txBody>
      </p:sp>
      <p:sp>
        <p:nvSpPr>
          <p:cNvPr id="3" name="Google Shape;21870;p49">
            <a:extLst>
              <a:ext uri="{FF2B5EF4-FFF2-40B4-BE49-F238E27FC236}">
                <a16:creationId xmlns:a16="http://schemas.microsoft.com/office/drawing/2014/main" id="{D8A2BD74-04BC-338D-3290-14ACE68DBFA6}"/>
              </a:ext>
            </a:extLst>
          </p:cNvPr>
          <p:cNvSpPr txBox="1">
            <a:spLocks/>
          </p:cNvSpPr>
          <p:nvPr/>
        </p:nvSpPr>
        <p:spPr>
          <a:xfrm>
            <a:off x="1775520" y="1720800"/>
            <a:ext cx="7920880" cy="4084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Professioneel observeren = methodisch observeren: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 beginsituatie: </a:t>
            </a:r>
            <a:r>
              <a:rPr lang="nl-NL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 is er aan de hand?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 observatiedoel: </a:t>
            </a:r>
            <a:r>
              <a:rPr lang="nl-NL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 wil ik te weten komen met mijn observatie?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 gekozen aanpak: </a:t>
            </a:r>
            <a:r>
              <a:rPr lang="nl-NL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welke situaties en welke momenten ga ik observeren? Hoe ga ik dit doen? Hoe ga ik het opschrijven/ verwerken?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 conclusie/reflectie:</a:t>
            </a:r>
            <a:r>
              <a:rPr lang="nl-NL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wat ben ik te weten gekomen? Moet er nog meer geobserveerd worden of weet ik nu genoeg?</a:t>
            </a:r>
          </a:p>
          <a:p>
            <a: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sz="1850" dirty="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1350" dirty="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1350" dirty="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nl-NL" sz="1350" dirty="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0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Terugblik op Deel I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1271464" y="2132856"/>
            <a:ext cx="3657600" cy="2194560"/>
          </a:xfrm>
        </p:spPr>
        <p:txBody>
          <a:bodyPr rtlCol="0"/>
          <a:lstStyle/>
          <a:p>
            <a:pPr rtl="0"/>
            <a:r>
              <a:rPr lang="nl-NL" dirty="0"/>
              <a:t>Wat is je </a:t>
            </a:r>
            <a:r>
              <a:rPr lang="nl-NL" dirty="0" err="1"/>
              <a:t>bijgebeleven</a:t>
            </a:r>
            <a:r>
              <a:rPr lang="nl-NL" dirty="0"/>
              <a:t>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Placemat methode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BPV</a:t>
            </a:r>
          </a:p>
        </p:txBody>
      </p:sp>
      <p:sp>
        <p:nvSpPr>
          <p:cNvPr id="3" name="Google Shape;21870;p49">
            <a:extLst>
              <a:ext uri="{FF2B5EF4-FFF2-40B4-BE49-F238E27FC236}">
                <a16:creationId xmlns:a16="http://schemas.microsoft.com/office/drawing/2014/main" id="{D8A2BD74-04BC-338D-3290-14ACE68DBFA6}"/>
              </a:ext>
            </a:extLst>
          </p:cNvPr>
          <p:cNvSpPr txBox="1">
            <a:spLocks/>
          </p:cNvSpPr>
          <p:nvPr/>
        </p:nvSpPr>
        <p:spPr>
          <a:xfrm>
            <a:off x="1775520" y="1720800"/>
            <a:ext cx="7920880" cy="4084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nl-NL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Welke ondersteuning wordt er geboden?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nl-NL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Lln. </a:t>
            </a:r>
            <a:r>
              <a:rPr lang="nl-NL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 specifieke onderwijsbehoeften?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nl-NL"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nl-NL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Welke ondersteuning?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nl-NL"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nl-NL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Welke observatie instrumenten worden ingezet?</a:t>
            </a:r>
            <a:endParaRPr lang="nl-NL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l-NL" sz="1850" dirty="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1350" dirty="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nl-NL" sz="1350" dirty="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nl-NL" sz="1350" dirty="0">
              <a:solidFill>
                <a:srgbClr val="33303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8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2800" u="sng" dirty="0">
                <a:solidFill>
                  <a:srgbClr val="000000"/>
                </a:solidFill>
              </a:rPr>
              <a:t>Aan het eind van de les </a:t>
            </a:r>
            <a:r>
              <a:rPr lang="nl-NL" sz="2800" b="1" u="sng" dirty="0">
                <a:solidFill>
                  <a:srgbClr val="000000"/>
                </a:solidFill>
              </a:rPr>
              <a:t>weten/kennen</a:t>
            </a:r>
            <a:r>
              <a:rPr lang="nl-NL" sz="2800" u="sng" dirty="0">
                <a:solidFill>
                  <a:srgbClr val="000000"/>
                </a:solidFill>
              </a:rPr>
              <a:t> jullie: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nl-N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 het verschil is tussen waarnemen en observeren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nl-N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 belangrijk is bij observeren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nl-N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verschillende observatiemethodieken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nl-N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Verschillende begrippen: observant/observator/gedragsobservatie/observeren/interpreteren/objectief/subjectief/ABC-methode/interpretatie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Observeren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F640A4-8844-FFDE-BE91-F452010EF1CA}"/>
              </a:ext>
            </a:extLst>
          </p:cNvPr>
          <p:cNvSpPr txBox="1"/>
          <p:nvPr/>
        </p:nvSpPr>
        <p:spPr>
          <a:xfrm>
            <a:off x="1055440" y="177281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Wat is er belangrijk bij observeren?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0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WHODUNNIT?</a:t>
            </a:r>
          </a:p>
        </p:txBody>
      </p:sp>
      <p:pic>
        <p:nvPicPr>
          <p:cNvPr id="3" name="Google Shape;6522;p34" descr="Test Your Awareness : Whodunnit?&#10;&#10;Test your Awareness with Do The Test's Whodunnit. Who Killed Lord Smithe? TFL cycling safety advert! How observant are you? How did you do? &#10; &#10;www.dothetest.co.uk">
            <a:hlinkClick r:id="rId3"/>
            <a:extLst>
              <a:ext uri="{FF2B5EF4-FFF2-40B4-BE49-F238E27FC236}">
                <a16:creationId xmlns:a16="http://schemas.microsoft.com/office/drawing/2014/main" id="{6836BEEA-364E-BC19-26B2-19ED7DBD70B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7648" y="1628800"/>
            <a:ext cx="5323391" cy="399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1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Terminologie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0329AC9-2CFE-03EB-E461-64D99FA1E561}"/>
              </a:ext>
            </a:extLst>
          </p:cNvPr>
          <p:cNvSpPr txBox="1"/>
          <p:nvPr/>
        </p:nvSpPr>
        <p:spPr>
          <a:xfrm>
            <a:off x="911424" y="1700808"/>
            <a:ext cx="936104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Observant</a:t>
            </a:r>
            <a:r>
              <a:rPr lang="nl-NL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degene die geobserveerd wordt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Observator</a:t>
            </a:r>
            <a:r>
              <a:rPr lang="nl-NL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degene die observeert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Gedragsobservatie</a:t>
            </a:r>
            <a:r>
              <a:rPr lang="nl-NL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observeren van het gedrag van kinderen</a:t>
            </a: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Observeren en interpreteren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02336A2-5E22-A060-D52D-7FC0E77626B4}"/>
              </a:ext>
            </a:extLst>
          </p:cNvPr>
          <p:cNvSpPr txBox="1"/>
          <p:nvPr/>
        </p:nvSpPr>
        <p:spPr>
          <a:xfrm>
            <a:off x="983432" y="1556792"/>
            <a:ext cx="705678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Observeren </a:t>
            </a: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een doelgerichte en systematische waarneming van gedragingen en uitingen van één of meerdere personen of van een gebeurtenis met de bedoeling de waarneming te beschrijven en samen te vatten.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nl-NL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ThiemeMeulenhoff</a:t>
            </a: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2016)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nl-NL"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Interpreteren: </a:t>
            </a: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betekenis geven aan wat je hebt geobserveerd.</a:t>
            </a:r>
          </a:p>
        </p:txBody>
      </p:sp>
      <p:pic>
        <p:nvPicPr>
          <p:cNvPr id="1026" name="Picture 2" descr="Lessenpakket - Lessenpakket waarnemen">
            <a:extLst>
              <a:ext uri="{FF2B5EF4-FFF2-40B4-BE49-F238E27FC236}">
                <a16:creationId xmlns:a16="http://schemas.microsoft.com/office/drawing/2014/main" id="{33518C2F-1FFA-0833-7395-AD2DCD17F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76672"/>
            <a:ext cx="3871664" cy="42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Test</a:t>
            </a:r>
          </a:p>
        </p:txBody>
      </p:sp>
      <p:pic>
        <p:nvPicPr>
          <p:cNvPr id="3" name="Onlinemedia 2" title="Waarnemen test">
            <a:hlinkClick r:id="" action="ppaction://media"/>
            <a:extLst>
              <a:ext uri="{FF2B5EF4-FFF2-40B4-BE49-F238E27FC236}">
                <a16:creationId xmlns:a16="http://schemas.microsoft.com/office/drawing/2014/main" id="{A067C7E4-420C-2DF4-A593-8F0A82B380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67608" y="1435459"/>
            <a:ext cx="6480720" cy="36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b="1" dirty="0"/>
              <a:t>Objectief en subjectief</a:t>
            </a:r>
          </a:p>
        </p:txBody>
      </p:sp>
      <p:sp>
        <p:nvSpPr>
          <p:cNvPr id="3" name="Google Shape;11637;p39">
            <a:extLst>
              <a:ext uri="{FF2B5EF4-FFF2-40B4-BE49-F238E27FC236}">
                <a16:creationId xmlns:a16="http://schemas.microsoft.com/office/drawing/2014/main" id="{A7207743-F515-ADF4-2AD3-3462C049F101}"/>
              </a:ext>
            </a:extLst>
          </p:cNvPr>
          <p:cNvSpPr txBox="1"/>
          <p:nvPr/>
        </p:nvSpPr>
        <p:spPr>
          <a:xfrm>
            <a:off x="1559496" y="1700808"/>
            <a:ext cx="8352928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dirty="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Iets is </a:t>
            </a:r>
            <a:r>
              <a:rPr lang="nl" sz="2800" b="1" dirty="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objectief</a:t>
            </a:r>
            <a:r>
              <a:rPr lang="nl" sz="2800" dirty="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als het onafhankelijk is van de waarneming of voorkeuren van </a:t>
            </a:r>
            <a:r>
              <a:rPr lang="nl" sz="2800" dirty="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mensen</a:t>
            </a:r>
            <a:r>
              <a:rPr lang="nl" sz="2800" dirty="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als er geen interpretatie bij nodig is. → observeren</a:t>
            </a:r>
            <a:endParaRPr sz="2800" dirty="0">
              <a:solidFill>
                <a:srgbClr val="2021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021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 dirty="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Subjectiviteit</a:t>
            </a:r>
            <a:r>
              <a:rPr lang="nl" sz="2800" dirty="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houdt in het </a:t>
            </a:r>
            <a:r>
              <a:rPr lang="nl" sz="2800" i="1" dirty="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persoonlijk oordeel</a:t>
            </a:r>
            <a:r>
              <a:rPr lang="nl" sz="2800" dirty="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of de </a:t>
            </a:r>
            <a:r>
              <a:rPr lang="nl" sz="2800" i="1" dirty="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persoonlijke zienswijze</a:t>
            </a:r>
            <a:r>
              <a:rPr lang="nl" sz="2800" dirty="0">
                <a:solidFill>
                  <a:srgbClr val="2021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van een individu, betrekking hebbend op of uitgaand van de persoonlijke zienswijze of smaak.</a:t>
            </a:r>
            <a:endParaRPr sz="2800" dirty="0">
              <a:solidFill>
                <a:srgbClr val="2021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1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riendjes, formaat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3_TF03896101 - Copy" id="{C0EF2753-B4B9-4979-AA89-C9983F3B49D6}" vid="{7E42FDA8-E506-40F8-9A1E-06A022A5D3F9}"/>
    </a:ext>
  </a:extLst>
</a:theme>
</file>

<file path=ppt/theme/theme2.xml><?xml version="1.0" encoding="utf-8"?>
<a:theme xmlns:a="http://schemas.openxmlformats.org/drawingml/2006/main" name="Office-th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Onderwijspresentatie, ontwerp met kinderen op het schoolplein, album (breedbeeld)</Template>
  <TotalTime>177</TotalTime>
  <Words>841</Words>
  <Application>Microsoft Office PowerPoint</Application>
  <PresentationFormat>Breedbeeld</PresentationFormat>
  <Paragraphs>156</Paragraphs>
  <Slides>20</Slides>
  <Notes>20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Vriendjes, formaat 16 x 9</vt:lpstr>
      <vt:lpstr>Keuzedeel SPO DEEL II Bijeenkomst 1</vt:lpstr>
      <vt:lpstr>Terugblik op Deel I</vt:lpstr>
      <vt:lpstr>Doel</vt:lpstr>
      <vt:lpstr>Observeren</vt:lpstr>
      <vt:lpstr>WHODUNNIT?</vt:lpstr>
      <vt:lpstr>Terminologie</vt:lpstr>
      <vt:lpstr>Observeren en interpreteren</vt:lpstr>
      <vt:lpstr>Test</vt:lpstr>
      <vt:lpstr>Objectief en subjectief</vt:lpstr>
      <vt:lpstr>Objectief observeren</vt:lpstr>
      <vt:lpstr>Nauwkeurig objectief observeren</vt:lpstr>
      <vt:lpstr>Observeren/waarnemen/interpreteren</vt:lpstr>
      <vt:lpstr>Observeren &amp; interpreteren:oefening</vt:lpstr>
      <vt:lpstr>Observeren &amp; interpreteren:oefening</vt:lpstr>
      <vt:lpstr>Gedrag observeren:</vt:lpstr>
      <vt:lpstr>Gedrag observeren: ABC methode</vt:lpstr>
      <vt:lpstr>Gedrag observeren: ABC methode voorbeeld </vt:lpstr>
      <vt:lpstr>Waarneming</vt:lpstr>
      <vt:lpstr>Professioneel observeren</vt:lpstr>
      <vt:lpstr>BPV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Keuzedeel SPO DEEL II Bijeenkomst 1</dc:title>
  <dc:creator>Terry Dieperink</dc:creator>
  <cp:keywords/>
  <cp:lastModifiedBy>Terry Dieperink</cp:lastModifiedBy>
  <cp:revision>1</cp:revision>
  <dcterms:created xsi:type="dcterms:W3CDTF">2022-09-08T18:35:02Z</dcterms:created>
  <dcterms:modified xsi:type="dcterms:W3CDTF">2022-09-16T07:23:08Z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